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93" r:id="rId20"/>
    <p:sldId id="294" r:id="rId21"/>
    <p:sldId id="297" r:id="rId22"/>
    <p:sldId id="295" r:id="rId23"/>
    <p:sldId id="307" r:id="rId24"/>
    <p:sldId id="296" r:id="rId25"/>
    <p:sldId id="298" r:id="rId26"/>
    <p:sldId id="299" r:id="rId27"/>
    <p:sldId id="300" r:id="rId28"/>
    <p:sldId id="290" r:id="rId29"/>
    <p:sldId id="323" r:id="rId30"/>
    <p:sldId id="324" r:id="rId31"/>
    <p:sldId id="303" r:id="rId32"/>
    <p:sldId id="302" r:id="rId33"/>
    <p:sldId id="304" r:id="rId34"/>
    <p:sldId id="305" r:id="rId35"/>
    <p:sldId id="306" r:id="rId36"/>
    <p:sldId id="308" r:id="rId37"/>
    <p:sldId id="309" r:id="rId38"/>
    <p:sldId id="312" r:id="rId39"/>
    <p:sldId id="313" r:id="rId40"/>
    <p:sldId id="314" r:id="rId41"/>
    <p:sldId id="316" r:id="rId42"/>
    <p:sldId id="317" r:id="rId43"/>
    <p:sldId id="319" r:id="rId44"/>
    <p:sldId id="321" r:id="rId45"/>
    <p:sldId id="322" r:id="rId46"/>
    <p:sldId id="326" r:id="rId47"/>
    <p:sldId id="327" r:id="rId48"/>
    <p:sldId id="328" r:id="rId49"/>
    <p:sldId id="329" r:id="rId50"/>
    <p:sldId id="311" r:id="rId51"/>
    <p:sldId id="310" r:id="rId52"/>
    <p:sldId id="325" r:id="rId53"/>
    <p:sldId id="289" r:id="rId54"/>
    <p:sldId id="273" r:id="rId55"/>
    <p:sldId id="301" r:id="rId56"/>
    <p:sldId id="318" r:id="rId57"/>
    <p:sldId id="283" r:id="rId58"/>
    <p:sldId id="284" r:id="rId59"/>
    <p:sldId id="285" r:id="rId60"/>
    <p:sldId id="286" r:id="rId61"/>
    <p:sldId id="287" r:id="rId62"/>
    <p:sldId id="275" r:id="rId63"/>
    <p:sldId id="279" r:id="rId64"/>
    <p:sldId id="280" r:id="rId65"/>
    <p:sldId id="288" r:id="rId66"/>
    <p:sldId id="281" r:id="rId67"/>
    <p:sldId id="282" r:id="rId68"/>
    <p:sldId id="274" r:id="rId69"/>
    <p:sldId id="27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23"/>
            <p14:sldId id="324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6"/>
            <p14:sldId id="317"/>
            <p14:sldId id="319"/>
            <p14:sldId id="321"/>
            <p14:sldId id="322"/>
            <p14:sldId id="326"/>
            <p14:sldId id="327"/>
            <p14:sldId id="328"/>
            <p14:sldId id="329"/>
            <p14:sldId id="311"/>
            <p14:sldId id="310"/>
            <p14:sldId id="325"/>
            <p14:sldId id="289"/>
            <p14:sldId id="273"/>
            <p14:sldId id="301"/>
            <p14:sldId id="318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65"/>
    <p:restoredTop sz="94729"/>
  </p:normalViewPr>
  <p:slideViewPr>
    <p:cSldViewPr snapToGrid="0" snapToObjects="1">
      <p:cViewPr>
        <p:scale>
          <a:sx n="74" d="100"/>
          <a:sy n="74" d="100"/>
        </p:scale>
        <p:origin x="28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14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15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8.jpeg"/><Relationship Id="rId5" Type="http://schemas.microsoft.com/office/2007/relationships/hdphoto" Target="../media/hdphoto17.wdp"/><Relationship Id="rId6" Type="http://schemas.openxmlformats.org/officeDocument/2006/relationships/image" Target="../media/image39.jpeg"/><Relationship Id="rId7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41.jpeg"/><Relationship Id="rId5" Type="http://schemas.microsoft.com/office/2007/relationships/hdphoto" Target="../media/hdphoto20.wdp"/><Relationship Id="rId6" Type="http://schemas.openxmlformats.org/officeDocument/2006/relationships/image" Target="../media/image42.jpeg"/><Relationship Id="rId7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microsoft.com/office/2007/relationships/hdphoto" Target="../media/hdphoto2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microsoft.com/office/2007/relationships/hdphoto" Target="../media/hdphoto23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4" Type="http://schemas.openxmlformats.org/officeDocument/2006/relationships/image" Target="../media/image47.jpeg"/><Relationship Id="rId5" Type="http://schemas.microsoft.com/office/2007/relationships/hdphoto" Target="../media/hdphoto2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4" Type="http://schemas.openxmlformats.org/officeDocument/2006/relationships/image" Target="../media/image49.jpeg"/><Relationship Id="rId5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3" Type="http://schemas.microsoft.com/office/2007/relationships/hdphoto" Target="../media/hdphoto2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microsoft.com/office/2007/relationships/hdphoto" Target="../media/hdphoto29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53.jpeg"/><Relationship Id="rId5" Type="http://schemas.microsoft.com/office/2007/relationships/hdphoto" Target="../media/hdphoto3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08" y="602928"/>
            <a:ext cx="5857293" cy="593057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</a:t>
            </a:r>
            <a:r>
              <a:rPr lang="en-US" dirty="0" smtClean="0"/>
              <a:t>?”, and have a button to clear the name.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045221" y="3321036"/>
            <a:ext cx="268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Drag 2 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Labels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810"/>
            <a:ext cx="4459514" cy="5231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lso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Then 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and change it’s text to “Reset name”.</a:t>
            </a:r>
          </a:p>
          <a:p>
            <a:endParaRPr lang="en-US" dirty="0"/>
          </a:p>
          <a:p>
            <a:r>
              <a:rPr lang="en-US" dirty="0" smtClean="0"/>
              <a:t>We’ll position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soon. For now, place it anywhere on the canvas.</a:t>
            </a:r>
          </a:p>
          <a:p>
            <a:endParaRPr lang="en-US" dirty="0"/>
          </a:p>
          <a:p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into the filter field at the bottom to find the object.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709679" y="391572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An Introduction to Swift and </a:t>
            </a:r>
            <a:r>
              <a:rPr lang="en-US" b="1" dirty="0" smtClean="0"/>
              <a:t>creating the Hello World </a:t>
            </a:r>
            <a:r>
              <a:rPr lang="en-US" b="1" dirty="0" smtClean="0"/>
              <a:t>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838"/>
            <a:ext cx="4459514" cy="60276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Let’s also align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 </a:t>
            </a:r>
          </a:p>
          <a:p>
            <a:endParaRPr lang="en-US" dirty="0"/>
          </a:p>
          <a:p>
            <a:r>
              <a:rPr lang="en-US" dirty="0" smtClean="0"/>
              <a:t>Click on the Button on the canvas, so that it’s selected.</a:t>
            </a:r>
          </a:p>
          <a:p>
            <a:endParaRPr lang="en-US" dirty="0"/>
          </a:p>
          <a:p>
            <a:r>
              <a:rPr lang="en-US" dirty="0" smtClean="0"/>
              <a:t>Click on the “Show the Attributes inspector” tab at the top of the Utility area.</a:t>
            </a:r>
          </a:p>
          <a:p>
            <a:endParaRPr lang="en-US" dirty="0"/>
          </a:p>
          <a:p>
            <a:r>
              <a:rPr lang="en-US" dirty="0" smtClean="0"/>
              <a:t>Scroll down to the Control section and click the leftmost button in the Horizontal section.</a:t>
            </a:r>
          </a:p>
          <a:p>
            <a:endParaRPr lang="en-US" dirty="0"/>
          </a:p>
          <a:p>
            <a:r>
              <a:rPr lang="en-US" dirty="0" smtClean="0"/>
              <a:t>This aligns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508" y="559838"/>
            <a:ext cx="5196849" cy="5896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069931" y="559837"/>
            <a:ext cx="608297" cy="5225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7302" y="5078965"/>
            <a:ext cx="608297" cy="3654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63" y="1327218"/>
            <a:ext cx="5523723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</a:t>
            </a:r>
            <a:r>
              <a:rPr lang="en-US" dirty="0" smtClean="0"/>
              <a:t>4 </a:t>
            </a:r>
            <a:r>
              <a:rPr lang="en-US" dirty="0" smtClean="0"/>
              <a:t>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189694" y="382379"/>
            <a:ext cx="3394635" cy="5992393"/>
            <a:chOff x="7189694" y="382379"/>
            <a:chExt cx="3394635" cy="59923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9694" y="382379"/>
              <a:ext cx="3394635" cy="59923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7385002" y="1287026"/>
              <a:ext cx="1396030" cy="22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02" y="481442"/>
            <a:ext cx="5831585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623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9290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019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92909" y="1215177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399843"/>
            <a:ext cx="619878" cy="5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92909" y="179659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81263"/>
            <a:ext cx="2834429" cy="133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92909" y="2251407"/>
            <a:ext cx="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8158480" y="2436073"/>
            <a:ext cx="283442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79929" y="2287665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  <p:bldP spid="18" grpId="0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48" y="1119188"/>
            <a:ext cx="5598366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</a:t>
            </a:r>
            <a:r>
              <a:rPr lang="en-US" dirty="0" smtClean="0"/>
              <a:t>object </a:t>
            </a:r>
            <a:r>
              <a:rPr lang="en-US" dirty="0" smtClean="0"/>
              <a:t>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6" y="266026"/>
            <a:ext cx="3524721" cy="629607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7"/>
            <a:ext cx="5607570" cy="616514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</a:t>
            </a:r>
            <a:r>
              <a:rPr lang="en-US" dirty="0" smtClean="0"/>
              <a:t>un your </a:t>
            </a:r>
            <a:r>
              <a:rPr lang="en-US" dirty="0" smtClean="0"/>
              <a:t>app on the simulator.</a:t>
            </a:r>
          </a:p>
          <a:p>
            <a:endParaRPr lang="en-US" sz="1400" dirty="0"/>
          </a:p>
          <a:p>
            <a:r>
              <a:rPr lang="en-US" dirty="0" smtClean="0"/>
              <a:t>It’s a good idea to </a:t>
            </a:r>
            <a:r>
              <a:rPr lang="en-US" dirty="0" smtClean="0"/>
              <a:t>run your app ever so often to test things out after </a:t>
            </a:r>
            <a:r>
              <a:rPr lang="en-US" dirty="0" smtClean="0"/>
              <a:t>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Text Field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the 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33449" y="6160957"/>
            <a:ext cx="836650" cy="343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mainstoryboard.swift</a:t>
            </a:r>
            <a:r>
              <a:rPr lang="en-US" dirty="0" smtClean="0"/>
              <a:t> 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7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</a:t>
            </a:r>
            <a:r>
              <a:rPr lang="en-US" dirty="0" smtClean="0"/>
              <a:t>code. Click Connect.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4089336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5058174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529541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931516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12044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</a:t>
            </a:r>
            <a:r>
              <a:rPr lang="en-US" b="1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b="1" dirty="0"/>
              <a:t> Property</a:t>
            </a:r>
            <a:endParaRPr lang="en-US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5728" y="6094562"/>
            <a:ext cx="997053" cy="27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026"/>
            <a:ext cx="10515600" cy="6468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</a:t>
            </a:r>
            <a:r>
              <a:rPr lang="en-US" dirty="0" smtClean="0"/>
              <a:t>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means that once this item isn’t needed, iOS will delete it from memory.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</a:t>
            </a:r>
            <a:r>
              <a:rPr lang="en-US" dirty="0" smtClean="0"/>
              <a:t>type (just like how we previously used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to define a variable as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type).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exclamation mark means that this variable can’t be empty. If it is, then the app will crash.</a:t>
            </a:r>
          </a:p>
          <a:p>
            <a:r>
              <a:rPr lang="en-US" dirty="0" smtClean="0"/>
              <a:t>A property is an item that belongs to something. In this case, the variable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belongs to the </a:t>
            </a:r>
            <a:r>
              <a:rPr lang="en-US" dirty="0" err="1" smtClean="0"/>
              <a:t>ViewController</a:t>
            </a:r>
            <a:r>
              <a:rPr lang="en-US" dirty="0" smtClean="0"/>
              <a:t> class.</a:t>
            </a:r>
          </a:p>
          <a:p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IBOutlet</a:t>
            </a:r>
            <a:r>
              <a:rPr lang="en-US" dirty="0" smtClean="0"/>
              <a:t> means this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 is connected to the storyboard item (which has the same name).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good programming practice to use a </a:t>
            </a:r>
            <a:r>
              <a:rPr lang="en-US" dirty="0" err="1" smtClean="0">
                <a:solidFill>
                  <a:srgbClr val="FF0000"/>
                </a:solidFill>
              </a:rPr>
              <a:t>standardised</a:t>
            </a:r>
            <a:r>
              <a:rPr lang="en-US" dirty="0" smtClean="0">
                <a:solidFill>
                  <a:srgbClr val="FF0000"/>
                </a:solidFill>
              </a:rPr>
              <a:t> way of naming variables and other items in our code. For variable names, the first letter is not </a:t>
            </a:r>
            <a:r>
              <a:rPr lang="en-US" dirty="0" err="1" smtClean="0">
                <a:solidFill>
                  <a:srgbClr val="FF0000"/>
                </a:solidFill>
              </a:rPr>
              <a:t>capitalised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779" y="1093258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04328" y="2206588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403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- Memory Leaks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5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previous slide, we learnt about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word.</a:t>
            </a:r>
          </a:p>
          <a:p>
            <a:r>
              <a:rPr lang="en-US" dirty="0" smtClean="0"/>
              <a:t>This </a:t>
            </a:r>
            <a:r>
              <a:rPr lang="en-US" dirty="0"/>
              <a:t>prevents bugs in the code called </a:t>
            </a:r>
            <a:r>
              <a:rPr lang="en-US" i="1" dirty="0"/>
              <a:t>memory leaks</a:t>
            </a:r>
            <a:r>
              <a:rPr lang="en-US" dirty="0"/>
              <a:t>, where iOS still has memory space created for an item that’s no longer around. This happens when the programmer forgets to write code that </a:t>
            </a:r>
            <a:r>
              <a:rPr lang="en-US" i="1" dirty="0"/>
              <a:t>deallocates</a:t>
            </a:r>
            <a:r>
              <a:rPr lang="en-US" dirty="0"/>
              <a:t> the item from memory. This means that the item isn’t </a:t>
            </a:r>
            <a:r>
              <a:rPr lang="en-US" i="1" dirty="0"/>
              <a:t>destroyed</a:t>
            </a:r>
            <a:r>
              <a:rPr lang="en-US" dirty="0"/>
              <a:t> when it’s no longer needed.</a:t>
            </a:r>
          </a:p>
          <a:p>
            <a:r>
              <a:rPr lang="en-US" dirty="0"/>
              <a:t>What happens then is that there are “holes” in memory, and iOS can’t get rid of the holes because it doesn’t know which items were in the holes.</a:t>
            </a:r>
          </a:p>
          <a:p>
            <a:r>
              <a:rPr lang="en-US" dirty="0"/>
              <a:t>These memory holes are called </a:t>
            </a:r>
            <a:r>
              <a:rPr lang="en-US" i="1" dirty="0"/>
              <a:t>memory leaks</a:t>
            </a:r>
            <a:r>
              <a:rPr lang="en-US" dirty="0"/>
              <a:t>, and they will cause your app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0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What’s a Class?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1"/>
            <a:ext cx="8369135" cy="5713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computer programming, we can think of our code as being made up of objects. Each object has properties and does something.</a:t>
            </a:r>
          </a:p>
          <a:p>
            <a:r>
              <a:rPr lang="en-US" dirty="0" smtClean="0"/>
              <a:t>We use these objects to create our code. In this way, our code does something useful too.</a:t>
            </a:r>
          </a:p>
          <a:p>
            <a:r>
              <a:rPr lang="en-US" dirty="0" smtClean="0"/>
              <a:t>The buttons on a TV remote are an example of objects in our real world.</a:t>
            </a:r>
          </a:p>
          <a:p>
            <a:r>
              <a:rPr lang="en-US" dirty="0" smtClean="0"/>
              <a:t>Each button has a </a:t>
            </a:r>
            <a:r>
              <a:rPr lang="en-US" dirty="0" err="1" smtClean="0"/>
              <a:t>colour</a:t>
            </a:r>
            <a:r>
              <a:rPr lang="en-US" dirty="0" smtClean="0"/>
              <a:t> and shape (its properties), and it does something.</a:t>
            </a:r>
          </a:p>
          <a:p>
            <a:r>
              <a:rPr lang="en-US" dirty="0" smtClean="0"/>
              <a:t>Each button is made from a </a:t>
            </a:r>
            <a:r>
              <a:rPr lang="en-US" dirty="0" err="1" smtClean="0"/>
              <a:t>mould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computer programming, we think of a </a:t>
            </a:r>
            <a:r>
              <a:rPr lang="en-US" dirty="0" err="1" smtClean="0"/>
              <a:t>mould</a:t>
            </a:r>
            <a:r>
              <a:rPr lang="en-US" dirty="0" smtClean="0"/>
              <a:t> as a </a:t>
            </a:r>
            <a:r>
              <a:rPr lang="en-US" i="1" dirty="0" smtClean="0"/>
              <a:t>class</a:t>
            </a:r>
            <a:r>
              <a:rPr lang="en-US" dirty="0" smtClean="0"/>
              <a:t>. So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like a description of an object.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an empty shell.</a:t>
            </a:r>
          </a:p>
          <a:p>
            <a:r>
              <a:rPr lang="en-US" dirty="0" smtClean="0"/>
              <a:t>When our app starts running, the first thing that iOS does is to create all the objects by using the properties and other code in that we’ve coded into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Thinking of our code as objects is called </a:t>
            </a:r>
            <a:r>
              <a:rPr lang="en-US" i="1" dirty="0" smtClean="0"/>
              <a:t>Object-Oriented Programm</a:t>
            </a:r>
            <a:r>
              <a:rPr lang="en-US" dirty="0" smtClean="0"/>
              <a:t>ing.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39945" y="212270"/>
            <a:ext cx="2041072" cy="6515101"/>
            <a:chOff x="9339945" y="212270"/>
            <a:chExt cx="2041072" cy="6515101"/>
          </a:xfrm>
        </p:grpSpPr>
        <p:grpSp>
          <p:nvGrpSpPr>
            <p:cNvPr id="8" name="Group 7"/>
            <p:cNvGrpSpPr/>
            <p:nvPr/>
          </p:nvGrpSpPr>
          <p:grpSpPr>
            <a:xfrm>
              <a:off x="9339945" y="212270"/>
              <a:ext cx="2041072" cy="6515101"/>
              <a:chOff x="8948052" y="212270"/>
              <a:chExt cx="2041072" cy="65151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48052" y="212270"/>
                <a:ext cx="2041072" cy="6515101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556595" y="5865540"/>
                <a:ext cx="802888" cy="650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445083" y="5765180"/>
                <a:ext cx="1025912" cy="3679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992562" y="6138554"/>
              <a:ext cx="735837" cy="4830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2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8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Bottom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b="1" dirty="0"/>
              <a:t> Property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624"/>
            <a:ext cx="10515600" cy="5746375"/>
          </a:xfrm>
        </p:spPr>
        <p:txBody>
          <a:bodyPr/>
          <a:lstStyle/>
          <a:p>
            <a:r>
              <a:rPr lang="en-US" dirty="0" smtClean="0"/>
              <a:t>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(with the words “Hello there!”) also needs to be connected to code, so that we can amend the words according to what’s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 the </a:t>
            </a:r>
            <a:r>
              <a:rPr lang="en-US" dirty="0" err="1" smtClean="0"/>
              <a:t>ViewController</a:t>
            </a:r>
            <a:r>
              <a:rPr lang="en-US" dirty="0" smtClean="0"/>
              <a:t> code, we’ll need to create it as another property.</a:t>
            </a:r>
          </a:p>
          <a:p>
            <a:r>
              <a:rPr lang="en-US" dirty="0" smtClean="0"/>
              <a:t>Let’s do the same as what we did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 Control-drag 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onto the code just below the Text Field property.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dlalogue</a:t>
            </a:r>
            <a:r>
              <a:rPr lang="en-US" dirty="0" smtClean="0"/>
              <a:t> box, 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now have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a </a:t>
            </a:r>
            <a:r>
              <a:rPr lang="en-US" dirty="0" err="1" smtClean="0"/>
              <a:t>ViewController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393" y="4773472"/>
            <a:ext cx="2518927" cy="1334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55902" y="5221868"/>
            <a:ext cx="1283986" cy="223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6457" y="4999116"/>
            <a:ext cx="7691381" cy="11121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75238" y="4537812"/>
            <a:ext cx="293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helloThereLabel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4845664"/>
            <a:ext cx="576570" cy="376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lstStyle/>
          <a:p>
            <a:r>
              <a:rPr lang="en-US" b="1" dirty="0" smtClean="0"/>
              <a:t>Actions and Event-Driven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168"/>
            <a:ext cx="10515600" cy="5517832"/>
          </a:xfrm>
        </p:spPr>
        <p:txBody>
          <a:bodyPr/>
          <a:lstStyle/>
          <a:p>
            <a:r>
              <a:rPr lang="en-US" dirty="0"/>
              <a:t>Although we have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 as properties in our code, our app doesn’t react to them yet.</a:t>
            </a:r>
          </a:p>
          <a:p>
            <a:r>
              <a:rPr lang="en-US" dirty="0"/>
              <a:t>The next step is to write code so that our app does something with whatever’s typed into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need to create an </a:t>
            </a:r>
            <a:r>
              <a:rPr lang="en-US" i="1" dirty="0" smtClean="0"/>
              <a:t>action</a:t>
            </a:r>
            <a:r>
              <a:rPr lang="en-US" dirty="0" smtClean="0"/>
              <a:t>. This is a piece of code that’s linked to something that can happen in the UI.</a:t>
            </a:r>
          </a:p>
          <a:p>
            <a:r>
              <a:rPr lang="en-US" dirty="0" smtClean="0"/>
              <a:t>The user performs actions in the UI that will cause </a:t>
            </a:r>
            <a:r>
              <a:rPr lang="en-US" i="1" dirty="0" smtClean="0"/>
              <a:t>events</a:t>
            </a:r>
            <a:r>
              <a:rPr lang="en-US" dirty="0" smtClean="0"/>
              <a:t> to occur (get triggered) in the app.</a:t>
            </a:r>
          </a:p>
          <a:p>
            <a:r>
              <a:rPr lang="en-US" dirty="0" smtClean="0"/>
              <a:t>The events will cause the appropriate code to be run (we say that the code is </a:t>
            </a:r>
            <a:r>
              <a:rPr lang="en-US" i="1" dirty="0" smtClean="0"/>
              <a:t>executed)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create an action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, so that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is cleared when the button is clicked.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0"/>
            <a:ext cx="6979920" cy="66979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 a MARK comment to the end of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 (just above the last curly bracket).</a:t>
            </a:r>
            <a:endParaRPr lang="en-US" dirty="0"/>
          </a:p>
          <a:p>
            <a:endParaRPr lang="en-US" sz="1300" dirty="0" smtClean="0"/>
          </a:p>
          <a:p>
            <a:r>
              <a:rPr lang="en-US" dirty="0" smtClean="0"/>
              <a:t>We’ll add the action code below this line.</a:t>
            </a:r>
          </a:p>
          <a:p>
            <a:endParaRPr lang="en-US" sz="1300" dirty="0"/>
          </a:p>
          <a:p>
            <a:r>
              <a:rPr lang="en-US" dirty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 </a:t>
            </a:r>
            <a:r>
              <a:rPr lang="en-US" dirty="0" smtClean="0"/>
              <a:t>from </a:t>
            </a:r>
            <a:r>
              <a:rPr lang="en-US" dirty="0"/>
              <a:t>the canvas (in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In the dialogue box that appears, for the Name field, type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C</a:t>
            </a:r>
            <a:r>
              <a:rPr lang="en-US" dirty="0" smtClean="0"/>
              <a:t>hange the Connection type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Action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 smtClean="0"/>
              <a:t>And change the Type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 Click Connect.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224955"/>
            <a:ext cx="3398521" cy="1158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4242351"/>
            <a:ext cx="3812015" cy="23054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504535" y="4990011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55584" y="2795149"/>
            <a:ext cx="3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resetNameTextField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297584" y="3239386"/>
            <a:ext cx="206951" cy="17506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504534" y="4421289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 flipH="1">
            <a:off x="10438963" y="3801477"/>
            <a:ext cx="91254" cy="61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9818" y="3368052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4533" y="5301304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8025071" y="3992611"/>
            <a:ext cx="1479462" cy="1441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7107" y="3549761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UIButton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484591" y="6178704"/>
            <a:ext cx="888800" cy="2716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5" grpId="0"/>
      <p:bldP spid="17" grpId="0" animBg="1"/>
      <p:bldP spid="19" grpId="0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450"/>
            <a:ext cx="10515600" cy="67437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generates the action method: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300" dirty="0"/>
          </a:p>
          <a:p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unc</a:t>
            </a:r>
            <a:r>
              <a:rPr lang="en-US" dirty="0" smtClean="0"/>
              <a:t> means that this block of code is a </a:t>
            </a:r>
            <a:r>
              <a:rPr lang="en-US" i="1" dirty="0" smtClean="0"/>
              <a:t>function</a:t>
            </a:r>
            <a:r>
              <a:rPr lang="en-US" dirty="0" smtClean="0"/>
              <a:t>. A function is a block of code that can be reused. Reusing code helps to keep our code neater (by not repeating code) and also makes it easier to write code.</a:t>
            </a:r>
          </a:p>
          <a:p>
            <a:endParaRPr lang="en-US" sz="1400" dirty="0"/>
          </a:p>
          <a:p>
            <a:r>
              <a:rPr lang="en-US" dirty="0" smtClean="0"/>
              <a:t>The name of this function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this action is triggered by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object,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sender</a:t>
            </a:r>
            <a:r>
              <a:rPr lang="en-US" dirty="0" smtClean="0"/>
              <a:t>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In object-oriented programming, functions are called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endParaRPr lang="en-US" sz="1300" dirty="0" smtClean="0"/>
          </a:p>
          <a:p>
            <a:r>
              <a:rPr lang="en-US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IBAction</a:t>
            </a:r>
            <a:r>
              <a:rPr lang="en-US" dirty="0"/>
              <a:t> means that this method is an action. The storyboard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/>
              <a:t> object connects to this action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397" t="60649" r="7695" b="32979"/>
          <a:stretch/>
        </p:blipFill>
        <p:spPr>
          <a:xfrm>
            <a:off x="1146203" y="749355"/>
            <a:ext cx="7282798" cy="1003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324"/>
            <a:ext cx="10515600" cy="62833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Whenever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is clicked,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action method is triggered in our code.</a:t>
            </a:r>
          </a:p>
          <a:p>
            <a:endParaRPr lang="en-US" sz="1300" dirty="0"/>
          </a:p>
          <a:p>
            <a:r>
              <a:rPr lang="en-US" dirty="0" smtClean="0"/>
              <a:t>So let’s add in the code that resets the name Text Field. Add the following code so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method looks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5200" dirty="0"/>
          </a:p>
          <a:p>
            <a:r>
              <a:rPr lang="en-US" dirty="0" smtClean="0"/>
              <a:t>Both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have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property. 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’s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whatever text has been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alibri Light" charset="0"/>
                <a:cs typeface="Calibri Light" charset="0"/>
              </a:rPr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the text that’s displayed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the canvas.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11" t="60635" r="7694" b="29363"/>
          <a:stretch/>
        </p:blipFill>
        <p:spPr>
          <a:xfrm>
            <a:off x="1163405" y="2099784"/>
            <a:ext cx="8380387" cy="1800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4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14088" r="37067" b="56941"/>
          <a:stretch/>
        </p:blipFill>
        <p:spPr>
          <a:xfrm>
            <a:off x="6866626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42" t="13917" r="37067" b="57124"/>
          <a:stretch/>
        </p:blipFill>
        <p:spPr>
          <a:xfrm>
            <a:off x="648243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5747755"/>
          </a:xfrm>
        </p:spPr>
        <p:txBody>
          <a:bodyPr/>
          <a:lstStyle/>
          <a:p>
            <a:r>
              <a:rPr lang="en-US" dirty="0" smtClean="0"/>
              <a:t>Run the app in the simulator.</a:t>
            </a:r>
          </a:p>
          <a:p>
            <a:endParaRPr lang="en-US" dirty="0"/>
          </a:p>
          <a:p>
            <a:r>
              <a:rPr lang="en-US" dirty="0" smtClean="0"/>
              <a:t>Test it out by typing something into the name Text Field and tapping the “Reset name” button.</a:t>
            </a:r>
          </a:p>
          <a:p>
            <a:endParaRPr lang="en-US" dirty="0"/>
          </a:p>
          <a:p>
            <a:r>
              <a:rPr lang="en-US" dirty="0" smtClean="0"/>
              <a:t>The Text Field will become blank again.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1644" y="4612452"/>
            <a:ext cx="427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1. Type into the name Text Field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644" y="5832246"/>
            <a:ext cx="433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2. Click the “Reset name” button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6613" y="5091261"/>
            <a:ext cx="421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. The Text Field becomes blank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017" y="4740424"/>
            <a:ext cx="87455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>
          <a:xfrm flipH="1">
            <a:off x="1666569" y="4872779"/>
            <a:ext cx="364755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5847" y="5930724"/>
            <a:ext cx="917833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3" idx="3"/>
          </p:cNvCxnSpPr>
          <p:nvPr/>
        </p:nvCxnSpPr>
        <p:spPr>
          <a:xfrm flipH="1">
            <a:off x="1673680" y="6063079"/>
            <a:ext cx="377964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39142" y="4712716"/>
            <a:ext cx="348360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708107" y="4977427"/>
            <a:ext cx="200024" cy="2303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3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59125"/>
            <a:ext cx="10515600" cy="54178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Extra Information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The </a:t>
            </a:r>
            <a:r>
              <a:rPr lang="en-US" b="1" dirty="0" err="1" smtClean="0">
                <a:solidFill>
                  <a:srgbClr val="FF0000"/>
                </a:solidFill>
              </a:rPr>
              <a:t>V</a:t>
            </a:r>
            <a:r>
              <a:rPr lang="en-US" b="1" dirty="0" err="1" smtClean="0">
                <a:solidFill>
                  <a:srgbClr val="FF0000"/>
                </a:solidFill>
              </a:rPr>
              <a:t>iewController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iOS App #1 </a:t>
            </a:r>
            <a:r>
              <a:rPr lang="mr-IN" b="1" dirty="0" smtClean="0"/>
              <a:t>–</a:t>
            </a:r>
            <a:r>
              <a:rPr lang="en-US" b="1" dirty="0" smtClean="0"/>
              <a:t> Extension Ideas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a calculator app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The App Lifecycle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18505</TotalTime>
  <Words>3585</Words>
  <Application>Microsoft Macintosh PowerPoint</Application>
  <PresentationFormat>Widescreen</PresentationFormat>
  <Paragraphs>448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 – An Introduction to Swift and creating the Hello World App</vt:lpstr>
      <vt:lpstr>Workshop 1 –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Connecting the Text Field Property</vt:lpstr>
      <vt:lpstr>PowerPoint Presentation</vt:lpstr>
      <vt:lpstr>Extra Information - Memory Leaks</vt:lpstr>
      <vt:lpstr>Extra Information – What’s a Class?</vt:lpstr>
      <vt:lpstr>Connecting the Bottom Label Property</vt:lpstr>
      <vt:lpstr>Actions and Event-Driven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Information – The ViewController</vt:lpstr>
      <vt:lpstr>Auto Layout</vt:lpstr>
      <vt:lpstr>iOS App #1 – Extension Ideas</vt:lpstr>
      <vt:lpstr>iOS App #3: Question &amp; Answer</vt:lpstr>
      <vt:lpstr>GitHub</vt:lpstr>
      <vt:lpstr>Deploy on Device</vt:lpstr>
      <vt:lpstr>Extra Information – The App Lifecycle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344</cp:revision>
  <dcterms:created xsi:type="dcterms:W3CDTF">2017-12-04T05:26:11Z</dcterms:created>
  <dcterms:modified xsi:type="dcterms:W3CDTF">2017-12-26T09:15:21Z</dcterms:modified>
</cp:coreProperties>
</file>